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17"/>
  </p:notesMasterIdLst>
  <p:sldIdLst>
    <p:sldId id="1507" r:id="rId2"/>
    <p:sldId id="1508" r:id="rId3"/>
    <p:sldId id="1527" r:id="rId4"/>
    <p:sldId id="1528" r:id="rId5"/>
    <p:sldId id="1536" r:id="rId6"/>
    <p:sldId id="1535" r:id="rId7"/>
    <p:sldId id="1534" r:id="rId8"/>
    <p:sldId id="1529" r:id="rId9"/>
    <p:sldId id="1537" r:id="rId10"/>
    <p:sldId id="1530" r:id="rId11"/>
    <p:sldId id="1538" r:id="rId12"/>
    <p:sldId id="1435" r:id="rId13"/>
    <p:sldId id="1523" r:id="rId14"/>
    <p:sldId id="1539" r:id="rId15"/>
    <p:sldId id="153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00000"/>
    <a:srgbClr val="020202"/>
    <a:srgbClr val="004620"/>
    <a:srgbClr val="460000"/>
    <a:srgbClr val="240F33"/>
    <a:srgbClr val="000408"/>
    <a:srgbClr val="040200"/>
    <a:srgbClr val="0C0B00"/>
    <a:srgbClr val="080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83" autoAdjust="0"/>
    <p:restoredTop sz="89008" autoAdjust="0"/>
  </p:normalViewPr>
  <p:slideViewPr>
    <p:cSldViewPr snapToGrid="0">
      <p:cViewPr varScale="1">
        <p:scale>
          <a:sx n="62" d="100"/>
          <a:sy n="62" d="100"/>
        </p:scale>
        <p:origin x="78" y="534"/>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7/7/2020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1Co 10:12 Therefore let him who thinks he stands take heed that he does not fall.</a:t>
            </a:r>
          </a:p>
          <a:p>
            <a:endParaRPr lang="en-US" kern="1200" dirty="0" smtClean="0"/>
          </a:p>
          <a:p>
            <a:r>
              <a:rPr lang="en-US" kern="1200" dirty="0" smtClean="0"/>
              <a:t>Ro 13:14 But put on the Lord Jesus Christ, and make no provision for the flesh in regard to its lusts.</a:t>
            </a:r>
          </a:p>
          <a:p>
            <a:endParaRPr lang="en-US" kern="1200" dirty="0" smtClean="0"/>
          </a:p>
          <a:p>
            <a:r>
              <a:rPr lang="en-US" kern="1200" dirty="0" smtClean="0"/>
              <a:t>2Pe 1:10 Therefore, brethren, be all the more diligent to make certain about His calling and choosing you; for as long as you practice these things, you will never stumble; 11 for in this way the entrance into the eternal kingdom of our Lord and Savior Jesus Christ will be abundantly supplied to you.</a:t>
            </a:r>
          </a:p>
          <a:p>
            <a:endParaRPr lang="en-US" kern="1200" dirty="0" smtClean="0"/>
          </a:p>
          <a:p>
            <a:endParaRPr lang="en-US" kern="1200" dirty="0"/>
          </a:p>
        </p:txBody>
      </p:sp>
    </p:spTree>
    <p:extLst>
      <p:ext uri="{BB962C8B-B14F-4D97-AF65-F5344CB8AC3E}">
        <p14:creationId xmlns:p14="http://schemas.microsoft.com/office/powerpoint/2010/main" val="3046127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1Co 10:12 Therefore let him who thinks he stands take heed that he does not fall.</a:t>
            </a:r>
          </a:p>
          <a:p>
            <a:endParaRPr lang="en-US" kern="1200" dirty="0" smtClean="0"/>
          </a:p>
          <a:p>
            <a:r>
              <a:rPr lang="en-US" kern="1200" dirty="0" smtClean="0"/>
              <a:t>Ro 13:14 But put on the Lord Jesus Christ, and make no provision for the flesh in regard to its lusts.</a:t>
            </a:r>
          </a:p>
          <a:p>
            <a:endParaRPr lang="en-US" kern="1200" dirty="0" smtClean="0"/>
          </a:p>
          <a:p>
            <a:r>
              <a:rPr lang="en-US" kern="1200" dirty="0" smtClean="0"/>
              <a:t>2Pe 1:10 Therefore, brethren, be all the more diligent to make certain about His calling and choosing you; for as long as you practice these things, you will never stumble; 11 for in this way the entrance into the eternal kingdom of our Lord and Savior Jesus Christ will be abundantly supplied to you.</a:t>
            </a:r>
          </a:p>
          <a:p>
            <a:endParaRPr lang="en-US" kern="1200" dirty="0" smtClean="0"/>
          </a:p>
          <a:p>
            <a:endParaRPr lang="en-US" kern="1200" dirty="0"/>
          </a:p>
        </p:txBody>
      </p:sp>
    </p:spTree>
    <p:extLst>
      <p:ext uri="{BB962C8B-B14F-4D97-AF65-F5344CB8AC3E}">
        <p14:creationId xmlns:p14="http://schemas.microsoft.com/office/powerpoint/2010/main" val="1457913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06879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Lu 13:23 ¶ Then one said to Him, "Lord, are there few who are saved?" And He said to them, 24 "Strive to enter through the narrow gate, for many, I say to you, will seek to enter and will not be able. 25 "When once the Master of the house has risen up and shut the door, and you begin to stand outside and knock at the door, saying, 'Lord, Lord, open for us,' and He will answer and say to you, 'I do not know you, where you are from,' 26 "then you will begin to say, 'We ate and drank in Your presence, and You taught in our streets.' 27 "But He will say, 'I tell you I do not know you, where you are from. Depart from Me, all you workers of iniquity.' 28 "There will be weeping and gnashing of teeth, when you see Abraham and Isaac and Jacob and all the prophets in the kingdom of God, and yourselves thrust out. 29 "They will come from the east and the west, from the north and the south, and sit down in the kingdom of God. 30 "And indeed there are last who will be first, and there are first who will be last."</a:t>
            </a:r>
            <a:endParaRPr lang="en-US" dirty="0" smtClean="0"/>
          </a:p>
        </p:txBody>
      </p:sp>
      <p:sp>
        <p:nvSpPr>
          <p:cNvPr id="4" name="Slide Number Placeholder 3"/>
          <p:cNvSpPr>
            <a:spLocks noGrp="1"/>
          </p:cNvSpPr>
          <p:nvPr>
            <p:ph type="sldNum" sz="quarter" idx="10"/>
          </p:nvPr>
        </p:nvSpPr>
        <p:spPr/>
        <p:txBody>
          <a:bodyPr/>
          <a:lstStyle/>
          <a:p>
            <a:fld id="{DB9B43FE-3AC0-40D7-A786-088B6D11CEBB}" type="slidenum">
              <a:rPr lang="en-US" smtClean="0"/>
              <a:pPr/>
              <a:t>3</a:t>
            </a:fld>
            <a:endParaRPr lang="en-US"/>
          </a:p>
        </p:txBody>
      </p:sp>
    </p:spTree>
    <p:extLst>
      <p:ext uri="{BB962C8B-B14F-4D97-AF65-F5344CB8AC3E}">
        <p14:creationId xmlns:p14="http://schemas.microsoft.com/office/powerpoint/2010/main" val="3473022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Mt 7:13 "Enter through the narrow gate; for the gate is wide and the way is broad that leads to destruction, and there are many who enter through it. 14 "For the gate is small and the way is narrow that leads to life, and there are few who find it.</a:t>
            </a:r>
          </a:p>
          <a:p>
            <a:endParaRPr lang="en-US" kern="1200" dirty="0" smtClean="0"/>
          </a:p>
          <a:p>
            <a:r>
              <a:rPr lang="en-US" kern="1200" dirty="0" smtClean="0"/>
              <a:t>1Co 10:5 Nevertheless, with most of them God was not well-pleased; for they were laid low in the wilderness. 6 ¶ Now these things happened as examples for us, so that we would not crave evil things as they also craved.</a:t>
            </a:r>
          </a:p>
          <a:p>
            <a:endParaRPr lang="en-US" kern="1200" dirty="0" smtClean="0"/>
          </a:p>
          <a:p>
            <a:r>
              <a:rPr lang="en-US" kern="1200" dirty="0" smtClean="0"/>
              <a:t>1Petere 3:20 who once were disobedient, when the patience of God kept waiting in the days of Noah, during the construction of the ark, in which a few, that is, eight persons, were brought safely through the water. 21 ¶ Corresponding to that, baptism now saves you--not the removal of dirt from the flesh, but an appeal to God for a good conscience--through the resurrection of Jesus Christ,</a:t>
            </a:r>
          </a:p>
          <a:p>
            <a:endParaRPr lang="en-US" kern="1200" dirty="0" smtClean="0"/>
          </a:p>
          <a:p>
            <a:r>
              <a:rPr lang="en-US" kern="1200" dirty="0" smtClean="0"/>
              <a:t>2Pe 2:6 and if He condemned the cities of Sodom and Gomorrah to destruction by reducing them to ashes, having made them an example to those who would live ungodly lives thereafter; 7 ¶ and if He rescued righteous Lot, oppressed by the sensual conduct of unprincipled men</a:t>
            </a:r>
          </a:p>
          <a:p>
            <a:endParaRPr lang="en-US" kern="1200" dirty="0" smtClean="0"/>
          </a:p>
          <a:p>
            <a:r>
              <a:rPr lang="en-US" kern="1200" dirty="0" smtClean="0"/>
              <a:t> 1Ti 2:4 who desires all men to be saved and to come to the knowledge of the truth.</a:t>
            </a:r>
          </a:p>
        </p:txBody>
      </p:sp>
    </p:spTree>
    <p:extLst>
      <p:ext uri="{BB962C8B-B14F-4D97-AF65-F5344CB8AC3E}">
        <p14:creationId xmlns:p14="http://schemas.microsoft.com/office/powerpoint/2010/main" val="2309213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kern="1200" dirty="0" smtClean="0"/>
          </a:p>
          <a:p>
            <a:r>
              <a:rPr lang="en-US" kern="1200" dirty="0" smtClean="0"/>
              <a:t> 1Ti 2:4 who desires all men to be saved and to come to the knowledge of the truth.</a:t>
            </a:r>
          </a:p>
          <a:p>
            <a:endParaRPr lang="en-US" kern="1200" dirty="0" smtClean="0"/>
          </a:p>
          <a:p>
            <a:r>
              <a:rPr lang="en-US" kern="1200" dirty="0" smtClean="0"/>
              <a:t>Lu 16:29 "Abraham said to him, 'They have Moses and the prophets; let them hear them.' 30 "And he said, 'No, father Abraham; but if one goes to them from the dead, they will repent.‘  31 "But he said to him, 'If they do not hear Moses and the prophets, neither will they be persuaded though one rise from the dead</a:t>
            </a:r>
          </a:p>
        </p:txBody>
      </p:sp>
    </p:spTree>
    <p:extLst>
      <p:ext uri="{BB962C8B-B14F-4D97-AF65-F5344CB8AC3E}">
        <p14:creationId xmlns:p14="http://schemas.microsoft.com/office/powerpoint/2010/main" val="3927171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 </a:t>
            </a:r>
            <a:r>
              <a:rPr lang="en-US" kern="1200" dirty="0" err="1" smtClean="0"/>
              <a:t>Eph</a:t>
            </a:r>
            <a:r>
              <a:rPr lang="en-US" kern="1200" dirty="0" smtClean="0"/>
              <a:t> 4:18 being darkened in their understanding, excluded from the life of God because of the ignorance that is in them, because of the hardness of their heart;</a:t>
            </a:r>
          </a:p>
          <a:p>
            <a:endParaRPr lang="en-US" kern="1200" dirty="0" smtClean="0"/>
          </a:p>
          <a:p>
            <a:r>
              <a:rPr lang="en-US" kern="1200" dirty="0" smtClean="0"/>
              <a:t> De 1:43 "So I spoke to you, but you would not listen. Instead you rebelled against the command of the LORD, and acted presumptuously and went up into the hill country.</a:t>
            </a:r>
          </a:p>
          <a:p>
            <a:endParaRPr lang="en-US" kern="1200" dirty="0" smtClean="0"/>
          </a:p>
          <a:p>
            <a:r>
              <a:rPr lang="en-US" kern="1200" dirty="0" smtClean="0"/>
              <a:t>1Jo 2:15 Do not love the world nor the things in the world. If anyone loves the world, the love of the Father is not in him. 16 For all that is in the world, the lust of the flesh and the lust of the eyes and the boastful pride of life, is not from the Father, but is from the world.</a:t>
            </a:r>
            <a:endParaRPr lang="en-US" kern="1200" dirty="0"/>
          </a:p>
        </p:txBody>
      </p:sp>
    </p:spTree>
    <p:extLst>
      <p:ext uri="{BB962C8B-B14F-4D97-AF65-F5344CB8AC3E}">
        <p14:creationId xmlns:p14="http://schemas.microsoft.com/office/powerpoint/2010/main" val="1839845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err="1" smtClean="0"/>
              <a:t>Heb</a:t>
            </a:r>
            <a:r>
              <a:rPr lang="en-US" kern="1200" dirty="0" smtClean="0"/>
              <a:t> 2:1 ¶ For this reason we must pay much closer attention to what we have heard, so that we do not drift away from it.  2 For if the word spoken through angels proved unalterable, and every transgression and disobedience received a just penalty, 3 how will we escape if we neglect so great a salvation? After it was at the first spoken through the Lord, it was confirmed to us by those who heard,</a:t>
            </a:r>
          </a:p>
          <a:p>
            <a:endParaRPr lang="en-US" kern="1200" dirty="0" smtClean="0"/>
          </a:p>
          <a:p>
            <a:r>
              <a:rPr lang="en-US" kern="1200" dirty="0" smtClean="0"/>
              <a:t>2Th 2:10 and with all the deception of wickedness for those who perish, because they did not receive the love of the truth so as to be saved. 11 For this reason God will send upon them a deluding influence so that they will believe what is false, 12 in order that they all may be judged who did not believe the truth, but took pleasure in wickedness.</a:t>
            </a:r>
          </a:p>
          <a:p>
            <a:endParaRPr lang="en-US" kern="1200" dirty="0" smtClean="0"/>
          </a:p>
          <a:p>
            <a:r>
              <a:rPr lang="en-US" kern="1200" dirty="0" smtClean="0"/>
              <a:t>2Ti 3:1 ¶ But realize this, that in the last days difficult times will come. 2 For men will be lovers of self, lovers of money, boastful, arrogant, revilers, disobedient to parents, ungrateful, unholy, 3 unloving, irreconcilable, malicious gossips, without self-control, brutal, haters of good, 4 treacherous, reckless, conceited, lovers of pleasure rather than lovers of God, 5 holding to a form of godliness, although they have denied its power; Avoid such men as these.</a:t>
            </a:r>
            <a:endParaRPr lang="en-US" kern="1200" dirty="0"/>
          </a:p>
        </p:txBody>
      </p:sp>
    </p:spTree>
    <p:extLst>
      <p:ext uri="{BB962C8B-B14F-4D97-AF65-F5344CB8AC3E}">
        <p14:creationId xmlns:p14="http://schemas.microsoft.com/office/powerpoint/2010/main" val="3893968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2Pe 2:20 For if, after they have escaped the defilements of the world by the knowledge of the Lord and Savior Jesus Christ, they are again entangled in them and are overcome, the last state has become worse for them than the first.</a:t>
            </a:r>
            <a:r>
              <a:rPr lang="en-US" kern="1200" baseline="0" dirty="0" smtClean="0"/>
              <a:t> </a:t>
            </a:r>
            <a:r>
              <a:rPr lang="en-US" kern="1200" dirty="0" smtClean="0"/>
              <a:t>21 For it would be better for them not to have known the way of righteousness, than having known it, to turn away from the holy commandment handed on to them.</a:t>
            </a:r>
          </a:p>
          <a:p>
            <a:endParaRPr lang="en-US" kern="1200" dirty="0" smtClean="0"/>
          </a:p>
          <a:p>
            <a:r>
              <a:rPr lang="en-US" kern="1200" dirty="0" smtClean="0"/>
              <a:t>De 11:27 the blessing, if you listen to the commandments of the LORD your God, which I am commanding you today; 28 and the curse, if you do not listen to the commandments of the LORD your God, but turn aside from the way which I am commanding you today, by following other gods which you have not known.</a:t>
            </a:r>
            <a:endParaRPr lang="en-US" kern="1200" dirty="0"/>
          </a:p>
        </p:txBody>
      </p:sp>
    </p:spTree>
    <p:extLst>
      <p:ext uri="{BB962C8B-B14F-4D97-AF65-F5344CB8AC3E}">
        <p14:creationId xmlns:p14="http://schemas.microsoft.com/office/powerpoint/2010/main" val="3180407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kern="1200" dirty="0" smtClean="0"/>
              <a:t>2Pe 2:20 For if, after they have escaped the defilements of the world by the knowledge of the Lord and Savior Jesus Christ, they are again entangled in them and are overcome, the last state has become worse for them than the first.</a:t>
            </a:r>
            <a:r>
              <a:rPr lang="en-US" kern="1200" baseline="0" dirty="0" smtClean="0"/>
              <a:t> </a:t>
            </a:r>
            <a:r>
              <a:rPr lang="en-US" kern="1200" dirty="0" smtClean="0"/>
              <a:t>21 For it would be better for them not to have known the way of righteousness, than having known it, to turn away from the holy commandment handed on to them.</a:t>
            </a:r>
          </a:p>
          <a:p>
            <a:endParaRPr lang="en-US" kern="1200" dirty="0" smtClean="0"/>
          </a:p>
          <a:p>
            <a:r>
              <a:rPr lang="en-US" kern="1200" dirty="0" err="1" smtClean="0"/>
              <a:t>Heb</a:t>
            </a:r>
            <a:r>
              <a:rPr lang="en-US" kern="1200" dirty="0" smtClean="0"/>
              <a:t> 6:4 For in the case of those who have once been enlightened and have tasted of the heavenly gift and have been made partakers of the Holy Spirit, 5 and have tasted the good word of God and the powers of the age to come, 6 and then have fallen away, it is impossible to renew them again to repentance, since they again crucify to themselves the Son of God and put Him to open shame.</a:t>
            </a:r>
          </a:p>
          <a:p>
            <a:endParaRPr lang="en-US" kern="1200" dirty="0" smtClean="0"/>
          </a:p>
          <a:p>
            <a:r>
              <a:rPr lang="en-US" kern="1200" dirty="0" err="1" smtClean="0"/>
              <a:t>Heb</a:t>
            </a:r>
            <a:r>
              <a:rPr lang="en-US" kern="1200" dirty="0" smtClean="0"/>
              <a:t> 10:26 For if we go on sinning willfully after receiving the knowledge of the truth, there no longer remains a sacrifice for sins, 27 but a terrifying expectation of judgment and THE FURY OF A FIRE WHICH WILL CONSUME THE ADVERSARIES. 28 Anyone who has set aside the Law of Moses dies without mercy on the testimony of two or three witnesses. 29 How much severer punishment do you think he will deserve who has trampled under foot the Son of God, and has regarded as unclean the blood of the covenant by which he was sanctified, and has insulted the Spirit of grace?</a:t>
            </a:r>
          </a:p>
          <a:p>
            <a:r>
              <a:rPr lang="en-US" kern="1200" dirty="0" smtClean="0"/>
              <a:t>Lu 11:24 "When the unclean spirit goes out of a man, it passes through waterless places seeking rest, and not finding any, it says, 'I will return to my house from which I came.' 25 "And when it comes, it finds it swept and put in order. 26 "Then it goes and takes along seven other spirits more evil than itself, and they go in and live there; and the last state of that man becomes worse than the first."</a:t>
            </a:r>
          </a:p>
          <a:p>
            <a:endParaRPr lang="en-US" kern="1200" dirty="0" smtClean="0"/>
          </a:p>
          <a:p>
            <a:r>
              <a:rPr lang="en-US" kern="1200" dirty="0" smtClean="0"/>
              <a:t>Lu 12:47 "And that slave who knew his master's will and did not get ready or act in accord with his will, will receive many lashes, 48 but the one who did not know it, and committed deeds worthy of a flogging, will receive but few. From everyone who has been given much, much will be required; and to whom they entrusted much, of him they will ask all the more.</a:t>
            </a:r>
            <a:endParaRPr lang="en-US" kern="1200" dirty="0"/>
          </a:p>
        </p:txBody>
      </p:sp>
    </p:spTree>
    <p:extLst>
      <p:ext uri="{BB962C8B-B14F-4D97-AF65-F5344CB8AC3E}">
        <p14:creationId xmlns:p14="http://schemas.microsoft.com/office/powerpoint/2010/main" val="2653436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7/7/2020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7/7/2020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7/7/2020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7/7/2020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7/7/2020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7/7/2020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7/7/2020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7/7/2020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91" y="7257"/>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9:30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5:00 PM</a:t>
            </a: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(Livestream) 	 7:00  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32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What You Need To Do</a:t>
            </a:r>
            <a:endParaRPr lang="en-US" sz="8800" dirty="0">
              <a:solidFill>
                <a:schemeClr val="tx1"/>
              </a:solidFill>
            </a:endParaRPr>
          </a:p>
        </p:txBody>
      </p:sp>
      <p:sp>
        <p:nvSpPr>
          <p:cNvPr id="3" name="Text Placeholder 2"/>
          <p:cNvSpPr txBox="1">
            <a:spLocks noGrp="1"/>
          </p:cNvSpPr>
          <p:nvPr>
            <p:ph type="body" idx="4294967295"/>
          </p:nvPr>
        </p:nvSpPr>
        <p:spPr>
          <a:xfrm>
            <a:off x="428262" y="1923690"/>
            <a:ext cx="11431777" cy="4675518"/>
          </a:xfrm>
        </p:spPr>
        <p:txBody>
          <a:bodyPr>
            <a:normAutofit/>
          </a:bodyPr>
          <a:lstStyle/>
          <a:p>
            <a:pPr marL="0" indent="0">
              <a:buClr>
                <a:srgbClr val="FFFFCC"/>
              </a:buClr>
              <a:buSzPct val="75000"/>
              <a:buNone/>
            </a:pPr>
            <a:r>
              <a:rPr lang="en-US" sz="4400" dirty="0" smtClean="0"/>
              <a:t>Admission – 1 Corinthians 10:12</a:t>
            </a:r>
          </a:p>
          <a:p>
            <a:pPr marL="0" indent="0">
              <a:buClr>
                <a:srgbClr val="FFFFCC"/>
              </a:buClr>
              <a:buSzPct val="75000"/>
              <a:buNone/>
            </a:pPr>
            <a:endParaRPr lang="en-US" sz="4400" dirty="0" smtClean="0"/>
          </a:p>
          <a:p>
            <a:pPr marL="0" indent="0">
              <a:buClr>
                <a:srgbClr val="FFFFCC"/>
              </a:buClr>
              <a:buSzPct val="75000"/>
              <a:buNone/>
            </a:pPr>
            <a:r>
              <a:rPr lang="en-US" sz="4400" dirty="0" smtClean="0"/>
              <a:t>Avoidance – Romans 13:14</a:t>
            </a:r>
          </a:p>
          <a:p>
            <a:pPr marL="0" indent="0">
              <a:buClr>
                <a:srgbClr val="FFFFCC"/>
              </a:buClr>
              <a:buSzPct val="75000"/>
              <a:buNone/>
            </a:pPr>
            <a:endParaRPr lang="en-US" sz="4400" dirty="0" smtClean="0"/>
          </a:p>
          <a:p>
            <a:pPr marL="0" indent="0">
              <a:buClr>
                <a:srgbClr val="FFFFCC"/>
              </a:buClr>
              <a:buSzPct val="75000"/>
              <a:buNone/>
            </a:pPr>
            <a:r>
              <a:rPr lang="en-US" sz="4400" dirty="0" smtClean="0"/>
              <a:t>Determination – 2 Peter 1:10-11</a:t>
            </a:r>
            <a:endParaRPr lang="en-US" sz="4400" dirty="0" smtClean="0"/>
          </a:p>
        </p:txBody>
      </p:sp>
    </p:spTree>
    <p:extLst>
      <p:ext uri="{BB962C8B-B14F-4D97-AF65-F5344CB8AC3E}">
        <p14:creationId xmlns:p14="http://schemas.microsoft.com/office/powerpoint/2010/main" val="1797001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16115"/>
            <a:ext cx="12191999" cy="1228028"/>
          </a:xfrm>
        </p:spPr>
        <p:txBody>
          <a:bodyPr wrap="square">
            <a:spAutoFit/>
          </a:bodyPr>
          <a:lstStyle/>
          <a:p>
            <a:pPr lvl="0" algn="ctr"/>
            <a:r>
              <a:rPr lang="en-US" sz="8200" dirty="0" smtClean="0">
                <a:solidFill>
                  <a:schemeClr val="tx1"/>
                </a:solidFill>
              </a:rPr>
              <a:t>No One Will Get To Heaven</a:t>
            </a:r>
            <a:endParaRPr lang="en-US" sz="8200" dirty="0">
              <a:solidFill>
                <a:schemeClr val="tx1"/>
              </a:solidFill>
            </a:endParaRPr>
          </a:p>
        </p:txBody>
      </p:sp>
      <p:sp>
        <p:nvSpPr>
          <p:cNvPr id="3" name="Text Placeholder 2"/>
          <p:cNvSpPr txBox="1">
            <a:spLocks noGrp="1"/>
          </p:cNvSpPr>
          <p:nvPr>
            <p:ph type="body" idx="4294967295"/>
          </p:nvPr>
        </p:nvSpPr>
        <p:spPr>
          <a:xfrm>
            <a:off x="428262" y="1923690"/>
            <a:ext cx="11431777" cy="4675518"/>
          </a:xfrm>
        </p:spPr>
        <p:txBody>
          <a:bodyPr>
            <a:normAutofit/>
          </a:bodyPr>
          <a:lstStyle/>
          <a:p>
            <a:pPr marL="0" indent="0">
              <a:buClr>
                <a:srgbClr val="FFFFCC"/>
              </a:buClr>
              <a:buSzPct val="75000"/>
              <a:buNone/>
            </a:pPr>
            <a:r>
              <a:rPr lang="en-US" sz="4400" dirty="0" smtClean="0"/>
              <a:t>By accident</a:t>
            </a:r>
          </a:p>
          <a:p>
            <a:pPr marL="0" indent="0">
              <a:buClr>
                <a:srgbClr val="FFFFCC"/>
              </a:buClr>
              <a:buSzPct val="75000"/>
              <a:buNone/>
            </a:pPr>
            <a:endParaRPr lang="en-US" sz="4400" dirty="0"/>
          </a:p>
          <a:p>
            <a:pPr marL="0" indent="0">
              <a:buClr>
                <a:srgbClr val="FFFFCC"/>
              </a:buClr>
              <a:buSzPct val="75000"/>
              <a:buNone/>
            </a:pPr>
            <a:r>
              <a:rPr lang="en-US" sz="4400" dirty="0" smtClean="0"/>
              <a:t>Without effort</a:t>
            </a:r>
          </a:p>
          <a:p>
            <a:pPr marL="0" indent="0">
              <a:buClr>
                <a:srgbClr val="FFFFCC"/>
              </a:buClr>
              <a:buSzPct val="75000"/>
              <a:buNone/>
            </a:pPr>
            <a:endParaRPr lang="en-US" sz="4400" dirty="0"/>
          </a:p>
          <a:p>
            <a:pPr marL="0" indent="0">
              <a:buClr>
                <a:srgbClr val="FFFFCC"/>
              </a:buClr>
              <a:buSzPct val="75000"/>
              <a:buNone/>
            </a:pPr>
            <a:r>
              <a:rPr lang="en-US" sz="4400" dirty="0" smtClean="0"/>
              <a:t>By only being half-way committed</a:t>
            </a:r>
            <a:endParaRPr lang="en-US" sz="4400" dirty="0" smtClean="0"/>
          </a:p>
        </p:txBody>
      </p:sp>
    </p:spTree>
    <p:extLst>
      <p:ext uri="{BB962C8B-B14F-4D97-AF65-F5344CB8AC3E}">
        <p14:creationId xmlns:p14="http://schemas.microsoft.com/office/powerpoint/2010/main" val="2552384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6106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Do You Want To See God?</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604434" y="1952625"/>
            <a:ext cx="11293524" cy="5067300"/>
          </a:xfrm>
        </p:spPr>
        <p:txBody>
          <a:bodyPr>
            <a:normAutofit/>
          </a:bodyPr>
          <a:lstStyle/>
          <a:p>
            <a:pPr marL="0" indent="0">
              <a:buNone/>
            </a:pPr>
            <a:r>
              <a:rPr lang="en-US" sz="5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Pursue </a:t>
            </a:r>
            <a:r>
              <a:rPr lang="en-US" sz="5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peace with all men, and the sanctification without which no one </a:t>
            </a:r>
            <a:r>
              <a:rPr lang="en-US" sz="5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will </a:t>
            </a:r>
            <a:r>
              <a:rPr lang="en-US" sz="5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see the Lord</a:t>
            </a:r>
            <a:r>
              <a:rPr lang="en-US" sz="5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52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2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Hebrews </a:t>
            </a:r>
            <a:r>
              <a:rPr lang="en-US" sz="5200" b="1" dirty="0">
                <a:ln w="9525">
                  <a:solidFill>
                    <a:schemeClr val="bg1"/>
                  </a:solidFill>
                  <a:prstDash val="solid"/>
                </a:ln>
                <a:solidFill>
                  <a:schemeClr val="tx1"/>
                </a:solidFill>
                <a:effectLst>
                  <a:outerShdw blurRad="12700" dist="38100" dir="2700000" algn="tl" rotWithShape="0">
                    <a:schemeClr val="bg1">
                      <a:lumMod val="50000"/>
                    </a:schemeClr>
                  </a:outerShdw>
                </a:effectLst>
              </a:rPr>
              <a:t>12:14 </a:t>
            </a:r>
            <a:endParaRPr lang="en-US" sz="5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02623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Do You Want To See God?</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604434" y="1952625"/>
            <a:ext cx="11293524" cy="5067300"/>
          </a:xfrm>
        </p:spPr>
        <p:txBody>
          <a:bodyPr>
            <a:normAutofit/>
          </a:bodyPr>
          <a:lstStyle/>
          <a:p>
            <a:pPr marL="0" indent="0">
              <a:buNone/>
            </a:pPr>
            <a:r>
              <a:rPr lang="en-US" sz="5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Sanctification: cleansed of sin</a:t>
            </a:r>
          </a:p>
          <a:p>
            <a:pPr marL="0" indent="0">
              <a:buNone/>
            </a:pPr>
            <a:r>
              <a:rPr lang="en-US" sz="52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Obedience to the Gospel</a:t>
            </a:r>
          </a:p>
          <a:p>
            <a:pPr marL="0" indent="0">
              <a:buNone/>
            </a:pPr>
            <a:r>
              <a:rPr lang="en-US" sz="52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5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Continued faithfulness</a:t>
            </a:r>
            <a:endParaRPr lang="en-US" sz="5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238862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7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Confession and Repentance</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568411" y="1952625"/>
            <a:ext cx="11329547" cy="5067300"/>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Then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Peter said to them, "Repent, and let every one of you be baptized in the name of Jesus Christ for the remission of sins; and you shall receive the gift of the Holy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Spirit</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Acts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2:38 </a:t>
            </a:r>
          </a:p>
        </p:txBody>
      </p:sp>
    </p:spTree>
    <p:extLst>
      <p:ext uri="{BB962C8B-B14F-4D97-AF65-F5344CB8AC3E}">
        <p14:creationId xmlns:p14="http://schemas.microsoft.com/office/powerpoint/2010/main" val="9501783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0877429"/>
              </p:ext>
            </p:extLst>
          </p:nvPr>
        </p:nvGraphicFramePr>
        <p:xfrm>
          <a:off x="2336800" y="44189"/>
          <a:ext cx="7630162" cy="676752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15081">
                  <a:extLst>
                    <a:ext uri="{9D8B030D-6E8A-4147-A177-3AD203B41FA5}">
                      <a16:colId xmlns:a16="http://schemas.microsoft.com/office/drawing/2014/main" xmlns="" val="20000"/>
                    </a:ext>
                  </a:extLst>
                </a:gridCol>
                <a:gridCol w="3815081"/>
              </a:tblGrid>
              <a:tr h="853440">
                <a:tc gridSpan="2">
                  <a:txBody>
                    <a:bodyPr/>
                    <a:lstStyle/>
                    <a:p>
                      <a:pPr algn="ctr"/>
                      <a:r>
                        <a:rPr lang="en-US" sz="4800" b="1"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Order of Service</a:t>
                      </a:r>
                      <a:endParaRPr lang="en-US" sz="48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hMerge="1">
                  <a:txBody>
                    <a:bodyPr/>
                    <a:lstStyle/>
                    <a:p>
                      <a:pPr algn="ctr"/>
                      <a:endParaRPr lang="en-US" sz="24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0"/>
                  </a:ext>
                </a:extLst>
              </a:tr>
              <a:tr h="739260">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Lamar McDonald</a:t>
                      </a: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739260">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141 (s)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Chris Willis</a:t>
                      </a: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149</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Chris Willis</a:t>
                      </a: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Craig Foster</a:t>
                      </a: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245</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Chris Willis</a:t>
                      </a: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284</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Chris Willis</a:t>
                      </a: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39260">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Ryan Sollars</a:t>
                      </a:r>
                      <a:endParaRPr lang="en-US" dirty="0"/>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Tree>
    <p:extLst>
      <p:ext uri="{BB962C8B-B14F-4D97-AF65-F5344CB8AC3E}">
        <p14:creationId xmlns:p14="http://schemas.microsoft.com/office/powerpoint/2010/main" val="20690509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71475" y="1413164"/>
            <a:ext cx="11429461" cy="5574231"/>
          </a:xfrm>
        </p:spPr>
        <p:txBody>
          <a:bodyPr>
            <a:normAutofit/>
          </a:bodyPr>
          <a:lstStyle/>
          <a:p>
            <a:pPr marL="0" indent="0" algn="ctr">
              <a:buNone/>
            </a:pPr>
            <a:r>
              <a:rPr lang="en-US" sz="8800" dirty="0" smtClean="0">
                <a:effectLst>
                  <a:glow rad="228600">
                    <a:srgbClr val="000000"/>
                  </a:glow>
                </a:effectLst>
              </a:rPr>
              <a:t>Luke 13:23-30</a:t>
            </a:r>
          </a:p>
          <a:p>
            <a:pPr marL="0" indent="0" algn="ctr">
              <a:buNone/>
            </a:pPr>
            <a:r>
              <a:rPr lang="en-US" sz="6000" dirty="0">
                <a:effectLst>
                  <a:glow rad="228600">
                    <a:srgbClr val="000000"/>
                  </a:glow>
                </a:effectLst>
              </a:rPr>
              <a:t>"</a:t>
            </a:r>
            <a:r>
              <a:rPr lang="en-US" sz="6000" i="1" dirty="0">
                <a:effectLst>
                  <a:glow rad="228600">
                    <a:srgbClr val="000000"/>
                  </a:glow>
                </a:effectLst>
              </a:rPr>
              <a:t>Lord, </a:t>
            </a:r>
            <a:r>
              <a:rPr lang="en-US" sz="6000" i="1" dirty="0" smtClean="0">
                <a:effectLst>
                  <a:glow rad="228600">
                    <a:srgbClr val="000000"/>
                  </a:glow>
                </a:effectLst>
              </a:rPr>
              <a:t>are </a:t>
            </a:r>
            <a:r>
              <a:rPr lang="en-US" sz="6000" i="1" dirty="0">
                <a:effectLst>
                  <a:glow rad="228600">
                    <a:srgbClr val="000000"/>
                  </a:glow>
                </a:effectLst>
              </a:rPr>
              <a:t>there few </a:t>
            </a:r>
            <a:endParaRPr lang="en-US" sz="6000" i="1" dirty="0" smtClean="0">
              <a:effectLst>
                <a:glow rad="228600">
                  <a:srgbClr val="000000"/>
                </a:glow>
              </a:effectLst>
            </a:endParaRPr>
          </a:p>
          <a:p>
            <a:pPr marL="0" indent="0" algn="ctr">
              <a:buNone/>
            </a:pPr>
            <a:r>
              <a:rPr lang="en-US" sz="6000" i="1" dirty="0" smtClean="0">
                <a:effectLst>
                  <a:glow rad="228600">
                    <a:srgbClr val="000000"/>
                  </a:glow>
                </a:effectLst>
              </a:rPr>
              <a:t>who </a:t>
            </a:r>
            <a:r>
              <a:rPr lang="en-US" sz="6000" i="1" dirty="0">
                <a:effectLst>
                  <a:glow rad="228600">
                    <a:srgbClr val="000000"/>
                  </a:glow>
                </a:effectLst>
              </a:rPr>
              <a:t>are saved</a:t>
            </a:r>
            <a:r>
              <a:rPr lang="en-US" sz="6000" dirty="0">
                <a:effectLst>
                  <a:glow rad="228600">
                    <a:srgbClr val="000000"/>
                  </a:glow>
                </a:effectLst>
              </a:rPr>
              <a:t>?" </a:t>
            </a:r>
            <a:endParaRPr lang="en-US" sz="6000" dirty="0">
              <a:effectLst>
                <a:glow rad="228600">
                  <a:srgbClr val="000000"/>
                </a:glow>
              </a:effectLst>
            </a:endParaRPr>
          </a:p>
        </p:txBody>
      </p:sp>
    </p:spTree>
    <p:extLst>
      <p:ext uri="{BB962C8B-B14F-4D97-AF65-F5344CB8AC3E}">
        <p14:creationId xmlns:p14="http://schemas.microsoft.com/office/powerpoint/2010/main" val="10392148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Few Are Saved</a:t>
            </a:r>
            <a:endParaRPr lang="en-US" sz="8800" dirty="0">
              <a:solidFill>
                <a:schemeClr val="tx1"/>
              </a:solidFill>
            </a:endParaRPr>
          </a:p>
        </p:txBody>
      </p:sp>
      <p:sp>
        <p:nvSpPr>
          <p:cNvPr id="3" name="Text Placeholder 2"/>
          <p:cNvSpPr txBox="1">
            <a:spLocks noGrp="1"/>
          </p:cNvSpPr>
          <p:nvPr>
            <p:ph type="body" idx="4294967295"/>
          </p:nvPr>
        </p:nvSpPr>
        <p:spPr>
          <a:xfrm>
            <a:off x="428262" y="1689315"/>
            <a:ext cx="11431777" cy="4909893"/>
          </a:xfrm>
        </p:spPr>
        <p:txBody>
          <a:bodyPr>
            <a:normAutofit lnSpcReduction="10000"/>
          </a:bodyPr>
          <a:lstStyle/>
          <a:p>
            <a:pPr marL="0" indent="0">
              <a:buClr>
                <a:srgbClr val="FFFFCC"/>
              </a:buClr>
              <a:buSzPct val="75000"/>
              <a:buNone/>
            </a:pPr>
            <a:r>
              <a:rPr lang="en-US" sz="4400" dirty="0" smtClean="0"/>
              <a:t>Matthew 7:13-14</a:t>
            </a:r>
          </a:p>
          <a:p>
            <a:pPr marL="0" indent="0">
              <a:buClr>
                <a:srgbClr val="FFFFCC"/>
              </a:buClr>
              <a:buSzPct val="75000"/>
              <a:buNone/>
            </a:pPr>
            <a:endParaRPr lang="en-US" sz="4400" dirty="0" smtClean="0"/>
          </a:p>
          <a:p>
            <a:pPr marL="0" indent="0">
              <a:buClr>
                <a:srgbClr val="FFFFCC"/>
              </a:buClr>
              <a:buSzPct val="75000"/>
              <a:buNone/>
            </a:pPr>
            <a:r>
              <a:rPr lang="en-US" sz="4400" dirty="0" smtClean="0"/>
              <a:t>1 Corinthians 10:5-10</a:t>
            </a:r>
          </a:p>
          <a:p>
            <a:pPr marL="0" indent="0">
              <a:buClr>
                <a:srgbClr val="FFFFCC"/>
              </a:buClr>
              <a:buSzPct val="75000"/>
              <a:buNone/>
            </a:pPr>
            <a:endParaRPr lang="en-US" sz="4400" dirty="0" smtClean="0"/>
          </a:p>
          <a:p>
            <a:pPr marL="0" indent="0">
              <a:buClr>
                <a:srgbClr val="FFFFCC"/>
              </a:buClr>
              <a:buSzPct val="75000"/>
              <a:buNone/>
            </a:pPr>
            <a:r>
              <a:rPr lang="en-US" sz="4400" dirty="0" smtClean="0"/>
              <a:t>1 Peter 3:21</a:t>
            </a:r>
          </a:p>
          <a:p>
            <a:pPr marL="0" indent="0">
              <a:buClr>
                <a:srgbClr val="FFFFCC"/>
              </a:buClr>
              <a:buSzPct val="75000"/>
              <a:buNone/>
            </a:pPr>
            <a:endParaRPr lang="en-US" sz="4400" dirty="0"/>
          </a:p>
          <a:p>
            <a:pPr marL="0" indent="0">
              <a:buClr>
                <a:srgbClr val="FFFFCC"/>
              </a:buClr>
              <a:buSzPct val="75000"/>
              <a:buNone/>
            </a:pPr>
            <a:r>
              <a:rPr lang="en-US" sz="4400" dirty="0" smtClean="0"/>
              <a:t>2 Peter 2:6</a:t>
            </a:r>
          </a:p>
        </p:txBody>
      </p:sp>
      <p:pic>
        <p:nvPicPr>
          <p:cNvPr id="3074" name="Picture 2" descr="Stand out,i'm different,be found,free pictures, free photos - fre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4150" y="2288586"/>
            <a:ext cx="5562677" cy="3711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9683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Few Are Saved</a:t>
            </a:r>
            <a:endParaRPr lang="en-US" sz="8800" dirty="0">
              <a:solidFill>
                <a:schemeClr val="tx1"/>
              </a:solidFill>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dirty="0" smtClean="0"/>
              <a:t>Two important truths:</a:t>
            </a:r>
          </a:p>
          <a:p>
            <a:pPr marL="0" indent="0">
              <a:buClr>
                <a:srgbClr val="FFFFCC"/>
              </a:buClr>
              <a:buSzPct val="75000"/>
              <a:buNone/>
            </a:pPr>
            <a:r>
              <a:rPr lang="en-US" sz="4400" dirty="0" smtClean="0"/>
              <a:t>1) God desires that ALL people be saved</a:t>
            </a:r>
          </a:p>
          <a:p>
            <a:pPr marL="0" indent="0">
              <a:buClr>
                <a:srgbClr val="FFFFCC"/>
              </a:buClr>
              <a:buSzPct val="75000"/>
              <a:buNone/>
            </a:pPr>
            <a:r>
              <a:rPr lang="en-US" sz="4400" dirty="0"/>
              <a:t>	</a:t>
            </a:r>
            <a:r>
              <a:rPr lang="en-US" sz="4400" dirty="0" smtClean="0"/>
              <a:t>1 Timothy 2:4</a:t>
            </a:r>
          </a:p>
          <a:p>
            <a:pPr marL="0" indent="0">
              <a:buClr>
                <a:srgbClr val="FFFFCC"/>
              </a:buClr>
              <a:buSzPct val="75000"/>
              <a:buNone/>
            </a:pPr>
            <a:r>
              <a:rPr lang="en-US" sz="4400" dirty="0" smtClean="0"/>
              <a:t>2) God has done EVERYTHING to save all</a:t>
            </a:r>
          </a:p>
          <a:p>
            <a:pPr marL="0" indent="0">
              <a:buClr>
                <a:srgbClr val="FFFFCC"/>
              </a:buClr>
              <a:buSzPct val="75000"/>
              <a:buNone/>
            </a:pPr>
            <a:r>
              <a:rPr lang="en-US" sz="4400" dirty="0"/>
              <a:t>	</a:t>
            </a:r>
            <a:r>
              <a:rPr lang="en-US" sz="4400" dirty="0" smtClean="0"/>
              <a:t>Luke 16:29-31</a:t>
            </a:r>
          </a:p>
          <a:p>
            <a:pPr marL="0" indent="0">
              <a:buClr>
                <a:srgbClr val="FFFFCC"/>
              </a:buClr>
              <a:buSzPct val="75000"/>
              <a:buNone/>
            </a:pPr>
            <a:r>
              <a:rPr lang="en-US" sz="4400" dirty="0"/>
              <a:t>	</a:t>
            </a:r>
            <a:endParaRPr lang="en-US" sz="4400" dirty="0" smtClean="0"/>
          </a:p>
        </p:txBody>
      </p:sp>
    </p:spTree>
    <p:extLst>
      <p:ext uri="{BB962C8B-B14F-4D97-AF65-F5344CB8AC3E}">
        <p14:creationId xmlns:p14="http://schemas.microsoft.com/office/powerpoint/2010/main" val="5595349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p:spPr>
        <p:txBody>
          <a:bodyPr wrap="square">
            <a:spAutoFit/>
          </a:bodyPr>
          <a:lstStyle/>
          <a:p>
            <a:pPr lvl="0" algn="ctr"/>
            <a:r>
              <a:rPr lang="en-US" sz="8800" dirty="0" smtClean="0">
                <a:solidFill>
                  <a:schemeClr val="tx1"/>
                </a:solidFill>
              </a:rPr>
              <a:t>Why </a:t>
            </a:r>
            <a:r>
              <a:rPr lang="en-US" sz="8800" dirty="0" smtClean="0">
                <a:solidFill>
                  <a:schemeClr val="tx1"/>
                </a:solidFill>
              </a:rPr>
              <a:t>Are Few Saved</a:t>
            </a:r>
            <a:endParaRPr lang="en-US" sz="8800" dirty="0">
              <a:solidFill>
                <a:schemeClr val="tx1"/>
              </a:solidFill>
            </a:endParaRPr>
          </a:p>
        </p:txBody>
      </p:sp>
      <p:sp>
        <p:nvSpPr>
          <p:cNvPr id="3" name="Text Placeholder 2"/>
          <p:cNvSpPr txBox="1">
            <a:spLocks noGrp="1"/>
          </p:cNvSpPr>
          <p:nvPr>
            <p:ph type="body" idx="4294967295"/>
          </p:nvPr>
        </p:nvSpPr>
        <p:spPr>
          <a:xfrm>
            <a:off x="428262" y="1689315"/>
            <a:ext cx="11431777" cy="4909893"/>
          </a:xfrm>
        </p:spPr>
        <p:txBody>
          <a:bodyPr>
            <a:normAutofit/>
          </a:bodyPr>
          <a:lstStyle/>
          <a:p>
            <a:pPr marL="0" indent="0">
              <a:buClr>
                <a:srgbClr val="FFFFCC"/>
              </a:buClr>
              <a:buSzPct val="75000"/>
              <a:buNone/>
            </a:pPr>
            <a:r>
              <a:rPr lang="en-US" sz="4400" dirty="0" smtClean="0"/>
              <a:t>Ignorance – Ephesians 4:19</a:t>
            </a:r>
          </a:p>
          <a:p>
            <a:pPr marL="0" indent="0">
              <a:buClr>
                <a:srgbClr val="FFFFCC"/>
              </a:buClr>
              <a:buSzPct val="75000"/>
              <a:buNone/>
            </a:pPr>
            <a:endParaRPr lang="en-US" sz="4400" dirty="0" smtClean="0"/>
          </a:p>
          <a:p>
            <a:pPr marL="0" indent="0">
              <a:buClr>
                <a:srgbClr val="FFFFCC"/>
              </a:buClr>
              <a:buSzPct val="75000"/>
              <a:buNone/>
            </a:pPr>
            <a:r>
              <a:rPr lang="en-US" sz="4400" dirty="0" smtClean="0"/>
              <a:t>Rebellion – Deuteronomy 1:43</a:t>
            </a:r>
          </a:p>
          <a:p>
            <a:pPr marL="0" indent="0">
              <a:buClr>
                <a:srgbClr val="FFFFCC"/>
              </a:buClr>
              <a:buSzPct val="75000"/>
              <a:buNone/>
            </a:pPr>
            <a:endParaRPr lang="en-US" sz="4400" dirty="0" smtClean="0"/>
          </a:p>
          <a:p>
            <a:pPr marL="0" indent="0">
              <a:buClr>
                <a:srgbClr val="FFFFCC"/>
              </a:buClr>
              <a:buSzPct val="75000"/>
              <a:buNone/>
            </a:pPr>
            <a:r>
              <a:rPr lang="en-US" sz="4400" dirty="0" smtClean="0"/>
              <a:t>Love of the world – 1 John 2:15-16</a:t>
            </a:r>
            <a:endParaRPr lang="en-US" sz="4400" dirty="0" smtClean="0"/>
          </a:p>
        </p:txBody>
      </p:sp>
    </p:spTree>
    <p:extLst>
      <p:ext uri="{BB962C8B-B14F-4D97-AF65-F5344CB8AC3E}">
        <p14:creationId xmlns:p14="http://schemas.microsoft.com/office/powerpoint/2010/main" val="27422184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229965"/>
            <a:ext cx="12191999" cy="1200329"/>
          </a:xfrm>
        </p:spPr>
        <p:txBody>
          <a:bodyPr wrap="square">
            <a:spAutoFit/>
          </a:bodyPr>
          <a:lstStyle/>
          <a:p>
            <a:pPr lvl="0" algn="ctr"/>
            <a:r>
              <a:rPr lang="en-US" sz="8000" dirty="0" smtClean="0">
                <a:solidFill>
                  <a:schemeClr val="tx1"/>
                </a:solidFill>
              </a:rPr>
              <a:t>Why </a:t>
            </a:r>
            <a:r>
              <a:rPr lang="en-US" sz="8000" dirty="0" smtClean="0">
                <a:solidFill>
                  <a:schemeClr val="tx1"/>
                </a:solidFill>
              </a:rPr>
              <a:t>Are Few Saved </a:t>
            </a:r>
            <a:r>
              <a:rPr lang="en-US" sz="8000" dirty="0" err="1" smtClean="0">
                <a:solidFill>
                  <a:schemeClr val="tx1"/>
                </a:solidFill>
              </a:rPr>
              <a:t>Saved</a:t>
            </a:r>
            <a:endParaRPr lang="en-US" sz="8000" dirty="0">
              <a:solidFill>
                <a:schemeClr val="tx1"/>
              </a:solidFill>
            </a:endParaRPr>
          </a:p>
        </p:txBody>
      </p:sp>
      <p:sp>
        <p:nvSpPr>
          <p:cNvPr id="3" name="Text Placeholder 2"/>
          <p:cNvSpPr txBox="1">
            <a:spLocks noGrp="1"/>
          </p:cNvSpPr>
          <p:nvPr>
            <p:ph type="body" idx="4294967295"/>
          </p:nvPr>
        </p:nvSpPr>
        <p:spPr>
          <a:xfrm>
            <a:off x="428262" y="1689315"/>
            <a:ext cx="11431777" cy="5168685"/>
          </a:xfrm>
        </p:spPr>
        <p:txBody>
          <a:bodyPr>
            <a:normAutofit/>
          </a:bodyPr>
          <a:lstStyle/>
          <a:p>
            <a:pPr marL="0" indent="0" algn="ctr">
              <a:buClr>
                <a:srgbClr val="FFFFCC"/>
              </a:buClr>
              <a:buSzPct val="75000"/>
              <a:buNone/>
            </a:pPr>
            <a:r>
              <a:rPr lang="en-US" sz="5500" dirty="0" smtClean="0"/>
              <a:t>Luke 17:12-18</a:t>
            </a:r>
          </a:p>
          <a:p>
            <a:pPr marL="0" indent="0">
              <a:buClr>
                <a:srgbClr val="FFFFCC"/>
              </a:buClr>
              <a:buSzPct val="75000"/>
              <a:buNone/>
            </a:pPr>
            <a:endParaRPr lang="en-US" sz="2000" dirty="0" smtClean="0"/>
          </a:p>
          <a:p>
            <a:pPr marL="0" indent="0">
              <a:buClr>
                <a:srgbClr val="FFFFCC"/>
              </a:buClr>
              <a:buSzPct val="75000"/>
              <a:buNone/>
            </a:pPr>
            <a:r>
              <a:rPr lang="en-US" sz="4400" dirty="0" smtClean="0"/>
              <a:t>Neglect – Hebrews 2:1-3</a:t>
            </a:r>
          </a:p>
          <a:p>
            <a:pPr marL="0" indent="0">
              <a:buClr>
                <a:srgbClr val="FFFFCC"/>
              </a:buClr>
              <a:buSzPct val="75000"/>
              <a:buNone/>
            </a:pPr>
            <a:endParaRPr lang="en-US" sz="4400" dirty="0" smtClean="0"/>
          </a:p>
          <a:p>
            <a:pPr marL="0" indent="0">
              <a:buClr>
                <a:srgbClr val="FFFFCC"/>
              </a:buClr>
              <a:buSzPct val="75000"/>
              <a:buNone/>
            </a:pPr>
            <a:r>
              <a:rPr lang="en-US" sz="4400" dirty="0" smtClean="0"/>
              <a:t>Lack of love – 2 Thessalonians 2:10-12</a:t>
            </a:r>
          </a:p>
          <a:p>
            <a:pPr marL="0" indent="0">
              <a:buClr>
                <a:srgbClr val="FFFFCC"/>
              </a:buClr>
              <a:buSzPct val="75000"/>
              <a:buNone/>
            </a:pPr>
            <a:endParaRPr lang="en-US" sz="4400" dirty="0" smtClean="0"/>
          </a:p>
          <a:p>
            <a:pPr marL="0" indent="0">
              <a:buClr>
                <a:srgbClr val="FFFFCC"/>
              </a:buClr>
              <a:buSzPct val="75000"/>
              <a:buNone/>
            </a:pPr>
            <a:r>
              <a:rPr lang="en-US" sz="4400" dirty="0" smtClean="0"/>
              <a:t>Lack of desire – 2 Timothy 3:1-5</a:t>
            </a:r>
            <a:endParaRPr lang="en-US" sz="4400" dirty="0" smtClean="0"/>
          </a:p>
        </p:txBody>
      </p:sp>
    </p:spTree>
    <p:extLst>
      <p:ext uri="{BB962C8B-B14F-4D97-AF65-F5344CB8AC3E}">
        <p14:creationId xmlns:p14="http://schemas.microsoft.com/office/powerpoint/2010/main" val="33273500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a:effectLst>
            <a:glow rad="228600">
              <a:schemeClr val="accent1">
                <a:satMod val="175000"/>
                <a:alpha val="40000"/>
              </a:schemeClr>
            </a:glow>
          </a:effectLst>
        </p:spPr>
        <p:txBody>
          <a:bodyPr wrap="square">
            <a:spAutoFit/>
          </a:bodyPr>
          <a:lstStyle/>
          <a:p>
            <a:pPr lvl="0" algn="ctr"/>
            <a:r>
              <a:rPr lang="en-US" sz="8800" dirty="0">
                <a:solidFill>
                  <a:schemeClr val="tx1"/>
                </a:solidFill>
              </a:rPr>
              <a:t> </a:t>
            </a:r>
            <a:r>
              <a:rPr lang="en-US" sz="8800" dirty="0" smtClean="0">
                <a:solidFill>
                  <a:schemeClr val="tx1"/>
                </a:solidFill>
              </a:rPr>
              <a:t>A Worse End Than Before</a:t>
            </a:r>
            <a:endParaRPr lang="en-US" sz="8800" dirty="0">
              <a:solidFill>
                <a:schemeClr val="tx1"/>
              </a:solidFill>
            </a:endParaRPr>
          </a:p>
        </p:txBody>
      </p:sp>
      <p:sp>
        <p:nvSpPr>
          <p:cNvPr id="3" name="Text Placeholder 2"/>
          <p:cNvSpPr txBox="1">
            <a:spLocks noGrp="1"/>
          </p:cNvSpPr>
          <p:nvPr>
            <p:ph type="body" idx="4294967295"/>
          </p:nvPr>
        </p:nvSpPr>
        <p:spPr>
          <a:xfrm>
            <a:off x="428262" y="1704814"/>
            <a:ext cx="11431777" cy="5153186"/>
          </a:xfrm>
        </p:spPr>
        <p:txBody>
          <a:bodyPr>
            <a:normAutofit/>
          </a:bodyPr>
          <a:lstStyle/>
          <a:p>
            <a:pPr marL="0" indent="0">
              <a:buClr>
                <a:srgbClr val="FFFFCC"/>
              </a:buClr>
              <a:buSzPct val="75000"/>
              <a:buNone/>
            </a:pPr>
            <a:r>
              <a:rPr lang="en-US" sz="4400" dirty="0" smtClean="0"/>
              <a:t>The nature of covenants:</a:t>
            </a:r>
          </a:p>
          <a:p>
            <a:pPr marL="0" indent="0">
              <a:buClr>
                <a:srgbClr val="FFFFCC"/>
              </a:buClr>
              <a:buSzPct val="75000"/>
              <a:buNone/>
            </a:pPr>
            <a:r>
              <a:rPr lang="en-US" sz="4400" dirty="0"/>
              <a:t>	</a:t>
            </a:r>
            <a:r>
              <a:rPr lang="en-US" sz="4400" dirty="0" smtClean="0"/>
              <a:t>Entered for life – Romans 7:1-4</a:t>
            </a:r>
          </a:p>
          <a:p>
            <a:pPr marL="0" indent="0">
              <a:buClr>
                <a:srgbClr val="FFFFCC"/>
              </a:buClr>
              <a:buSzPct val="75000"/>
              <a:buNone/>
            </a:pPr>
            <a:r>
              <a:rPr lang="en-US" sz="4400" dirty="0"/>
              <a:t>	</a:t>
            </a:r>
            <a:r>
              <a:rPr lang="en-US" sz="4400" dirty="0" smtClean="0"/>
              <a:t>Penalty of violation is worse </a:t>
            </a:r>
            <a:endParaRPr lang="en-US" sz="4400" dirty="0" smtClean="0"/>
          </a:p>
        </p:txBody>
      </p:sp>
    </p:spTree>
    <p:extLst>
      <p:ext uri="{BB962C8B-B14F-4D97-AF65-F5344CB8AC3E}">
        <p14:creationId xmlns:p14="http://schemas.microsoft.com/office/powerpoint/2010/main" val="28298328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174565"/>
            <a:ext cx="12191999" cy="1311128"/>
          </a:xfrm>
          <a:effectLst>
            <a:glow rad="228600">
              <a:schemeClr val="accent1">
                <a:satMod val="175000"/>
                <a:alpha val="40000"/>
              </a:schemeClr>
            </a:glow>
          </a:effectLst>
        </p:spPr>
        <p:txBody>
          <a:bodyPr wrap="square">
            <a:spAutoFit/>
          </a:bodyPr>
          <a:lstStyle/>
          <a:p>
            <a:pPr lvl="0" algn="ctr"/>
            <a:r>
              <a:rPr lang="en-US" sz="8800" dirty="0">
                <a:solidFill>
                  <a:schemeClr val="tx1"/>
                </a:solidFill>
              </a:rPr>
              <a:t> </a:t>
            </a:r>
            <a:r>
              <a:rPr lang="en-US" sz="8800" dirty="0" smtClean="0">
                <a:solidFill>
                  <a:schemeClr val="tx1"/>
                </a:solidFill>
              </a:rPr>
              <a:t>A Worse End Than Before</a:t>
            </a:r>
            <a:endParaRPr lang="en-US" sz="8800" dirty="0">
              <a:solidFill>
                <a:schemeClr val="tx1"/>
              </a:solidFill>
            </a:endParaRPr>
          </a:p>
        </p:txBody>
      </p:sp>
      <p:sp>
        <p:nvSpPr>
          <p:cNvPr id="3" name="Text Placeholder 2"/>
          <p:cNvSpPr txBox="1">
            <a:spLocks noGrp="1"/>
          </p:cNvSpPr>
          <p:nvPr>
            <p:ph type="body" idx="4294967295"/>
          </p:nvPr>
        </p:nvSpPr>
        <p:spPr>
          <a:xfrm>
            <a:off x="428262" y="1704814"/>
            <a:ext cx="11431777" cy="5153186"/>
          </a:xfrm>
        </p:spPr>
        <p:txBody>
          <a:bodyPr>
            <a:normAutofit/>
          </a:bodyPr>
          <a:lstStyle/>
          <a:p>
            <a:pPr marL="0" indent="0">
              <a:buClr>
                <a:srgbClr val="FFFFCC"/>
              </a:buClr>
              <a:buSzPct val="75000"/>
              <a:buNone/>
            </a:pPr>
            <a:r>
              <a:rPr lang="en-US" sz="4400" dirty="0" smtClean="0"/>
              <a:t>2 Peter 2:20-21</a:t>
            </a:r>
          </a:p>
          <a:p>
            <a:pPr marL="0" indent="0">
              <a:buClr>
                <a:srgbClr val="FFFFCC"/>
              </a:buClr>
              <a:buSzPct val="75000"/>
              <a:buNone/>
            </a:pPr>
            <a:endParaRPr lang="en-US" sz="4400" dirty="0"/>
          </a:p>
          <a:p>
            <a:pPr marL="0" indent="0">
              <a:buClr>
                <a:srgbClr val="FFFFCC"/>
              </a:buClr>
              <a:buSzPct val="75000"/>
              <a:buNone/>
            </a:pPr>
            <a:r>
              <a:rPr lang="en-US" sz="4400" dirty="0" smtClean="0"/>
              <a:t>Hebrews 10:26-29</a:t>
            </a:r>
          </a:p>
          <a:p>
            <a:pPr marL="0" indent="0">
              <a:buClr>
                <a:srgbClr val="FFFFCC"/>
              </a:buClr>
              <a:buSzPct val="75000"/>
              <a:buNone/>
            </a:pPr>
            <a:endParaRPr lang="en-US" sz="4400" dirty="0"/>
          </a:p>
          <a:p>
            <a:pPr marL="0" indent="0">
              <a:buClr>
                <a:srgbClr val="FFFFCC"/>
              </a:buClr>
              <a:buSzPct val="75000"/>
              <a:buNone/>
            </a:pPr>
            <a:r>
              <a:rPr lang="en-US" sz="4400" dirty="0" smtClean="0"/>
              <a:t>Luke 11:24-26, 12:47-48</a:t>
            </a:r>
          </a:p>
          <a:p>
            <a:pPr marL="0" indent="0">
              <a:buClr>
                <a:srgbClr val="FFFFCC"/>
              </a:buClr>
              <a:buSzPct val="75000"/>
              <a:buNone/>
            </a:pPr>
            <a:endParaRPr lang="en-US" sz="4400" dirty="0"/>
          </a:p>
          <a:p>
            <a:pPr marL="0" indent="0">
              <a:buClr>
                <a:srgbClr val="FFFFCC"/>
              </a:buClr>
              <a:buSzPct val="75000"/>
              <a:buNone/>
            </a:pPr>
            <a:endParaRPr lang="en-US" sz="4400" dirty="0" smtClean="0"/>
          </a:p>
          <a:p>
            <a:pPr marL="0" indent="0">
              <a:buClr>
                <a:srgbClr val="FFFFCC"/>
              </a:buClr>
              <a:buSzPct val="75000"/>
              <a:buNone/>
            </a:pPr>
            <a:endParaRPr lang="en-US" sz="4400" dirty="0"/>
          </a:p>
          <a:p>
            <a:pPr marL="0" indent="0">
              <a:buClr>
                <a:srgbClr val="FFFFCC"/>
              </a:buClr>
              <a:buSzPct val="75000"/>
              <a:buNone/>
            </a:pPr>
            <a:endParaRPr lang="en-US" sz="4400" dirty="0" smtClean="0"/>
          </a:p>
          <a:p>
            <a:pPr marL="0" indent="0">
              <a:buClr>
                <a:srgbClr val="FFFFCC"/>
              </a:buClr>
              <a:buSzPct val="75000"/>
              <a:buNone/>
            </a:pPr>
            <a:endParaRPr lang="en-US" sz="4400" dirty="0" smtClean="0"/>
          </a:p>
        </p:txBody>
      </p:sp>
    </p:spTree>
    <p:extLst>
      <p:ext uri="{BB962C8B-B14F-4D97-AF65-F5344CB8AC3E}">
        <p14:creationId xmlns:p14="http://schemas.microsoft.com/office/powerpoint/2010/main" val="19006715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333326</TotalTime>
  <Words>2074</Words>
  <Application>Microsoft Office PowerPoint</Application>
  <PresentationFormat>Widescreen</PresentationFormat>
  <Paragraphs>146</Paragraphs>
  <Slides>15</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Bell MT</vt:lpstr>
      <vt:lpstr>Calibri</vt:lpstr>
      <vt:lpstr>Depth</vt:lpstr>
      <vt:lpstr>Welcome!</vt:lpstr>
      <vt:lpstr>PowerPoint Presentation</vt:lpstr>
      <vt:lpstr>PowerPoint Presentation</vt:lpstr>
      <vt:lpstr>Few Are Saved</vt:lpstr>
      <vt:lpstr>Few Are Saved</vt:lpstr>
      <vt:lpstr>Why Are Few Saved</vt:lpstr>
      <vt:lpstr>Why Are Few Saved Saved</vt:lpstr>
      <vt:lpstr> A Worse End Than Before</vt:lpstr>
      <vt:lpstr> A Worse End Than Before</vt:lpstr>
      <vt:lpstr>What You Need To Do</vt:lpstr>
      <vt:lpstr>No One Will Get To Heaven</vt:lpstr>
      <vt:lpstr>PowerPoint Presentation</vt:lpstr>
      <vt:lpstr>Do You Want To See God?</vt:lpstr>
      <vt:lpstr>Do You Want To See God?</vt:lpstr>
      <vt:lpstr>Confession and Repentance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1056</cp:revision>
  <dcterms:created xsi:type="dcterms:W3CDTF">2016-12-20T17:11:47Z</dcterms:created>
  <dcterms:modified xsi:type="dcterms:W3CDTF">2020-07-11T20:38:21Z</dcterms:modified>
</cp:coreProperties>
</file>